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handoutMasterIdLst>
    <p:handoutMasterId r:id="rId24"/>
  </p:handoutMasterIdLst>
  <p:sldIdLst>
    <p:sldId id="256" r:id="rId2"/>
    <p:sldId id="258" r:id="rId3"/>
    <p:sldId id="281" r:id="rId4"/>
    <p:sldId id="274" r:id="rId5"/>
    <p:sldId id="269" r:id="rId6"/>
    <p:sldId id="260" r:id="rId7"/>
    <p:sldId id="283" r:id="rId8"/>
    <p:sldId id="262" r:id="rId9"/>
    <p:sldId id="271" r:id="rId10"/>
    <p:sldId id="282" r:id="rId11"/>
    <p:sldId id="284" r:id="rId12"/>
    <p:sldId id="273" r:id="rId13"/>
    <p:sldId id="277" r:id="rId14"/>
    <p:sldId id="285" r:id="rId15"/>
    <p:sldId id="286" r:id="rId16"/>
    <p:sldId id="287" r:id="rId17"/>
    <p:sldId id="288" r:id="rId18"/>
    <p:sldId id="290" r:id="rId19"/>
    <p:sldId id="291" r:id="rId20"/>
    <p:sldId id="292" r:id="rId21"/>
    <p:sldId id="289"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0" autoAdjust="0"/>
    <p:restoredTop sz="79571" autoAdjust="0"/>
  </p:normalViewPr>
  <p:slideViewPr>
    <p:cSldViewPr>
      <p:cViewPr varScale="1">
        <p:scale>
          <a:sx n="52" d="100"/>
          <a:sy n="52" d="100"/>
        </p:scale>
        <p:origin x="-1613"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23476976-5513-488A-B87C-C64391EA362B}" type="datetimeFigureOut">
              <a:rPr lang="en-US" smtClean="0"/>
              <a:pPr/>
              <a:t>9/16/2014</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B93FB986-968A-4B5E-9406-BD3CAAB23A6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10A4B8C-2BA0-4072-9DDA-8FB6CFFC444A}" type="datetimeFigureOut">
              <a:rPr lang="en-US" smtClean="0"/>
              <a:pPr/>
              <a:t>9/16/2014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2324C60-A86C-4297-B575-A5EE6E601EF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324C60-A86C-4297-B575-A5EE6E601EF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324C60-A86C-4297-B575-A5EE6E601EF8}"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Dealing with dual relationships:</a:t>
            </a:r>
          </a:p>
          <a:p>
            <a:pPr eaLnBrk="1" hangingPunct="1"/>
            <a:r>
              <a:rPr lang="en-US" dirty="0" smtClean="0"/>
              <a:t>Open and honest discussion with client on the nature of your relationships</a:t>
            </a:r>
          </a:p>
          <a:p>
            <a:pPr eaLnBrk="1" hangingPunct="1"/>
            <a:r>
              <a:rPr lang="en-US" dirty="0" smtClean="0"/>
              <a:t>Separate functions by locations- work, home, etc.</a:t>
            </a:r>
          </a:p>
          <a:p>
            <a:pPr eaLnBrk="1" hangingPunct="1"/>
            <a:r>
              <a:rPr lang="en-US" dirty="0" smtClean="0"/>
              <a:t>Be aware of threats to confidentiality</a:t>
            </a:r>
          </a:p>
          <a:p>
            <a:pPr eaLnBrk="1" hangingPunct="1"/>
            <a:r>
              <a:rPr lang="en-US" dirty="0" smtClean="0"/>
              <a:t>Understand your role as professional</a:t>
            </a:r>
          </a:p>
          <a:p>
            <a:pPr eaLnBrk="1" hangingPunct="1"/>
            <a:endParaRPr lang="en-US" dirty="0" smtClean="0"/>
          </a:p>
          <a:p>
            <a:pPr eaLnBrk="1" hangingPunct="1"/>
            <a:r>
              <a:rPr lang="en-US" dirty="0" smtClean="0"/>
              <a:t>Volunteers?</a:t>
            </a:r>
          </a:p>
          <a:p>
            <a:pPr eaLnBrk="1" hangingPunct="1"/>
            <a:r>
              <a:rPr lang="en-US" dirty="0" smtClean="0"/>
              <a:t>Who</a:t>
            </a:r>
            <a:r>
              <a:rPr lang="en-US" baseline="0" dirty="0" smtClean="0"/>
              <a:t> sees confidential info? Training? Clients as volunteers?</a:t>
            </a:r>
          </a:p>
          <a:p>
            <a:pPr eaLnBrk="1" hangingPunct="1"/>
            <a:endParaRPr lang="en-US" baseline="0" dirty="0" smtClean="0"/>
          </a:p>
          <a:p>
            <a:pPr eaLnBrk="1" hangingPunct="1"/>
            <a:r>
              <a:rPr lang="en-US" baseline="0" dirty="0" smtClean="0"/>
              <a:t>What if you had a relationship prior to becoming a person’s service provider?</a:t>
            </a:r>
            <a:endParaRPr lang="en-US" dirty="0" smtClean="0"/>
          </a:p>
          <a:p>
            <a:endParaRPr lang="en-US" dirty="0"/>
          </a:p>
        </p:txBody>
      </p:sp>
      <p:sp>
        <p:nvSpPr>
          <p:cNvPr id="4" name="Slide Number Placeholder 3"/>
          <p:cNvSpPr>
            <a:spLocks noGrp="1"/>
          </p:cNvSpPr>
          <p:nvPr>
            <p:ph type="sldNum" sz="quarter" idx="10"/>
          </p:nvPr>
        </p:nvSpPr>
        <p:spPr/>
        <p:txBody>
          <a:bodyPr/>
          <a:lstStyle/>
          <a:p>
            <a:fld id="{22324C60-A86C-4297-B575-A5EE6E601EF8}"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324C60-A86C-4297-B575-A5EE6E601EF8}"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324C60-A86C-4297-B575-A5EE6E601EF8}"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600" dirty="0"/>
          </a:p>
        </p:txBody>
      </p:sp>
      <p:sp>
        <p:nvSpPr>
          <p:cNvPr id="4" name="Slide Number Placeholder 3"/>
          <p:cNvSpPr>
            <a:spLocks noGrp="1"/>
          </p:cNvSpPr>
          <p:nvPr>
            <p:ph type="sldNum" sz="quarter" idx="10"/>
          </p:nvPr>
        </p:nvSpPr>
        <p:spPr/>
        <p:txBody>
          <a:bodyPr/>
          <a:lstStyle/>
          <a:p>
            <a:fld id="{22324C60-A86C-4297-B575-A5EE6E601EF8}"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dirty="0" smtClean="0"/>
              <a:t>The</a:t>
            </a:r>
            <a:r>
              <a:rPr lang="en-US" baseline="0" dirty="0" smtClean="0"/>
              <a:t> code for social workers/case managers is the NASW Code of Ethics.</a:t>
            </a:r>
            <a:endParaRPr lang="en-US" dirty="0"/>
          </a:p>
        </p:txBody>
      </p:sp>
      <p:sp>
        <p:nvSpPr>
          <p:cNvPr id="4" name="Slide Number Placeholder 3"/>
          <p:cNvSpPr>
            <a:spLocks noGrp="1"/>
          </p:cNvSpPr>
          <p:nvPr>
            <p:ph type="sldNum" sz="quarter" idx="10"/>
          </p:nvPr>
        </p:nvSpPr>
        <p:spPr/>
        <p:txBody>
          <a:bodyPr/>
          <a:lstStyle/>
          <a:p>
            <a:fld id="{22324C60-A86C-4297-B575-A5EE6E601EF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dirty="0" smtClean="0"/>
              <a:t>Purpose: To guide the conduct</a:t>
            </a:r>
            <a:r>
              <a:rPr lang="en-US" baseline="0" dirty="0" smtClean="0"/>
              <a:t> of social workers – social workers are to follow these standards regardless of professional function, work setting, or populations being served. Applicable to FSS case managers.</a:t>
            </a:r>
            <a:endParaRPr lang="en-US" dirty="0" smtClean="0"/>
          </a:p>
          <a:p>
            <a:endParaRPr lang="en-US" dirty="0" smtClean="0"/>
          </a:p>
          <a:p>
            <a:r>
              <a:rPr lang="en-US" dirty="0" smtClean="0"/>
              <a:t>Clients:</a:t>
            </a:r>
          </a:p>
          <a:p>
            <a:r>
              <a:rPr lang="en-US" b="1" dirty="0" smtClean="0"/>
              <a:t>Commitment</a:t>
            </a:r>
            <a:r>
              <a:rPr lang="en-US" dirty="0" smtClean="0"/>
              <a:t>:</a:t>
            </a:r>
            <a:r>
              <a:rPr lang="en-US" baseline="0" dirty="0" smtClean="0"/>
              <a:t> Promote the well being of clients, clients’ interests come first except where client may bring harm to someone else – child abuse, murder, etc.</a:t>
            </a:r>
          </a:p>
          <a:p>
            <a:r>
              <a:rPr lang="en-US" b="1" baseline="0" dirty="0" smtClean="0"/>
              <a:t>Self determination</a:t>
            </a:r>
            <a:r>
              <a:rPr lang="en-US" baseline="0" dirty="0" smtClean="0"/>
              <a:t>: Except where clients’ actions pose a “serious, foreseeable, and imminent risk to themselves or others</a:t>
            </a:r>
          </a:p>
          <a:p>
            <a:r>
              <a:rPr lang="en-US" b="1" baseline="0" dirty="0" smtClean="0"/>
              <a:t>Informed consent</a:t>
            </a:r>
            <a:r>
              <a:rPr lang="en-US" baseline="0" dirty="0" smtClean="0"/>
              <a:t>: Factors to consider – literacy, language, lack of capacity, receiving services involuntarily.</a:t>
            </a:r>
          </a:p>
          <a:p>
            <a:r>
              <a:rPr lang="en-US" b="1" baseline="0" dirty="0" smtClean="0"/>
              <a:t>Competence</a:t>
            </a:r>
            <a:r>
              <a:rPr lang="en-US" baseline="0" dirty="0" smtClean="0"/>
              <a:t>: Practice only within boundaries of education, license, certification, etc. </a:t>
            </a:r>
          </a:p>
          <a:p>
            <a:r>
              <a:rPr lang="en-US" b="1" baseline="0" dirty="0" smtClean="0"/>
              <a:t>Cultural competence and social diversity</a:t>
            </a:r>
            <a:r>
              <a:rPr lang="en-US" baseline="0" dirty="0" smtClean="0"/>
              <a:t>: Knowledge base of clients’ culture, sensitivity</a:t>
            </a:r>
          </a:p>
          <a:p>
            <a:r>
              <a:rPr lang="en-US" b="1" baseline="0" dirty="0" smtClean="0"/>
              <a:t>Conflicts of interest</a:t>
            </a:r>
            <a:r>
              <a:rPr lang="en-US" baseline="0" dirty="0" smtClean="0"/>
              <a:t>: Recognize and resolve conflicts, don’t take advantage to exploit others to pursue their personal, religious, political, business interests</a:t>
            </a:r>
          </a:p>
          <a:p>
            <a:r>
              <a:rPr lang="en-US" b="1" baseline="0" dirty="0" smtClean="0"/>
              <a:t>Privacy and confidentiality</a:t>
            </a:r>
            <a:r>
              <a:rPr lang="en-US" baseline="0" dirty="0" smtClean="0"/>
              <a:t>: Not solicit information that is unnecessary to providing services, get releases of information for only necessary agencies, be aware of where you discuss client info, make sure clients understand the limitations of confidentiality (who has access). Technology has had a significant impact on privacy and confidentiality (email, fax, cell phones, texting, social media – </a:t>
            </a:r>
            <a:r>
              <a:rPr lang="en-US" baseline="0" dirty="0" err="1" smtClean="0"/>
              <a:t>facebook</a:t>
            </a:r>
            <a:r>
              <a:rPr lang="en-US" baseline="0" dirty="0" smtClean="0"/>
              <a:t>).</a:t>
            </a:r>
          </a:p>
          <a:p>
            <a:r>
              <a:rPr lang="en-US" b="1" baseline="0" dirty="0" smtClean="0"/>
              <a:t>Access to records</a:t>
            </a:r>
            <a:r>
              <a:rPr lang="en-US" baseline="0" dirty="0" smtClean="0"/>
              <a:t>: Clients should generally have access to their records unless there is compelling evidence it would cause harm to the client. Requests and any denials should be documented in case notes.</a:t>
            </a:r>
          </a:p>
          <a:p>
            <a:r>
              <a:rPr lang="en-US" b="1" baseline="0" dirty="0" smtClean="0"/>
              <a:t>Sexual Relationships</a:t>
            </a:r>
            <a:r>
              <a:rPr lang="en-US" baseline="0" dirty="0" smtClean="0"/>
              <a:t>: NO. With clients, clients’ family members or other people the client has a close personal relationship with.</a:t>
            </a:r>
          </a:p>
          <a:p>
            <a:r>
              <a:rPr lang="en-US" b="1" baseline="0" dirty="0" smtClean="0"/>
              <a:t>Physical contact</a:t>
            </a:r>
            <a:r>
              <a:rPr lang="en-US" baseline="0" dirty="0" smtClean="0"/>
              <a:t>: Generally not a good idea. If you engage in physical contact you are responsible for setting clear, appropriate, and culturally sensitive boundaries.</a:t>
            </a:r>
          </a:p>
          <a:p>
            <a:r>
              <a:rPr lang="en-US" b="1" baseline="0" dirty="0" smtClean="0"/>
              <a:t>Sexual harassment</a:t>
            </a:r>
            <a:r>
              <a:rPr lang="en-US" baseline="0" dirty="0" smtClean="0"/>
              <a:t>: Includes sexual advances, solicitation, requests for sexual favors and other verbal or physical conduct of a sexual nature.</a:t>
            </a:r>
          </a:p>
          <a:p>
            <a:r>
              <a:rPr lang="en-US" b="1" baseline="0" dirty="0" smtClean="0"/>
              <a:t>Derogatory language</a:t>
            </a:r>
            <a:r>
              <a:rPr lang="en-US" baseline="0" dirty="0" smtClean="0"/>
              <a:t>: Written or verbal. </a:t>
            </a:r>
          </a:p>
          <a:p>
            <a:r>
              <a:rPr lang="en-US" b="1" baseline="0" dirty="0" smtClean="0"/>
              <a:t>Payment for services</a:t>
            </a:r>
            <a:r>
              <a:rPr lang="en-US" baseline="0" dirty="0" smtClean="0"/>
              <a:t>: Fees are to be fair and reasonable. Ability of client to pay needs to be taken into consideration.</a:t>
            </a:r>
          </a:p>
          <a:p>
            <a:r>
              <a:rPr lang="en-US" b="1" baseline="0" dirty="0" smtClean="0"/>
              <a:t>Lack of capacity</a:t>
            </a:r>
            <a:r>
              <a:rPr lang="en-US" baseline="0" dirty="0" smtClean="0"/>
              <a:t>: Safeguard interests and rights of clients.</a:t>
            </a:r>
          </a:p>
          <a:p>
            <a:r>
              <a:rPr lang="en-US" b="1" baseline="0" dirty="0" smtClean="0"/>
              <a:t>Interruption of services</a:t>
            </a:r>
            <a:r>
              <a:rPr lang="en-US" baseline="0" dirty="0" smtClean="0"/>
              <a:t>: Make reasonable efforts to continue services in the event social worker is not available.</a:t>
            </a:r>
          </a:p>
          <a:p>
            <a:r>
              <a:rPr lang="en-US" b="1" baseline="0" dirty="0" smtClean="0"/>
              <a:t>Termination of services</a:t>
            </a:r>
            <a:r>
              <a:rPr lang="en-US" baseline="0" dirty="0" smtClean="0"/>
              <a:t>: When services are no longer required. Don’t abandon clients. Non-payment – can terminate if client does not pose risk to self or others. </a:t>
            </a:r>
          </a:p>
          <a:p>
            <a:endParaRPr lang="en-US" dirty="0" smtClean="0"/>
          </a:p>
          <a:p>
            <a:r>
              <a:rPr lang="en-US" baseline="0" dirty="0" smtClean="0"/>
              <a:t>Colleagues, etc.:</a:t>
            </a:r>
          </a:p>
          <a:p>
            <a:r>
              <a:rPr lang="en-US" baseline="0" dirty="0" smtClean="0"/>
              <a:t>Respect, Reporting of unethical conduct, Competency, Continuing Ed, Non-Interference of Private Conduct, Promotion of General Welfare of Society, Prevention of Discrimination and Exploitation.</a:t>
            </a:r>
          </a:p>
          <a:p>
            <a:endParaRPr lang="en-US" baseline="0" dirty="0" smtClean="0"/>
          </a:p>
        </p:txBody>
      </p:sp>
      <p:sp>
        <p:nvSpPr>
          <p:cNvPr id="4" name="Slide Number Placeholder 3"/>
          <p:cNvSpPr>
            <a:spLocks noGrp="1"/>
          </p:cNvSpPr>
          <p:nvPr>
            <p:ph type="sldNum" sz="quarter" idx="10"/>
          </p:nvPr>
        </p:nvSpPr>
        <p:spPr/>
        <p:txBody>
          <a:bodyPr/>
          <a:lstStyle/>
          <a:p>
            <a:fld id="{22324C60-A86C-4297-B575-A5EE6E601EF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Service:</a:t>
            </a:r>
            <a:r>
              <a:rPr lang="en-US" baseline="0" dirty="0" smtClean="0"/>
              <a:t> Empowering people, not rescuing them. </a:t>
            </a:r>
          </a:p>
          <a:p>
            <a:endParaRPr lang="en-US" baseline="0" dirty="0" smtClean="0"/>
          </a:p>
          <a:p>
            <a:r>
              <a:rPr lang="en-US" baseline="0" dirty="0" smtClean="0"/>
              <a:t>Social justice: Advocate for clients, be aware of issues, be involved.</a:t>
            </a:r>
          </a:p>
          <a:p>
            <a:endParaRPr lang="en-US" baseline="0" dirty="0" smtClean="0"/>
          </a:p>
          <a:p>
            <a:r>
              <a:rPr lang="en-US" baseline="0" dirty="0" smtClean="0"/>
              <a:t>Dignity and Worth: Culturally competent, appreciation of diversity, non-</a:t>
            </a:r>
            <a:r>
              <a:rPr lang="en-US" baseline="0" dirty="0" err="1" smtClean="0"/>
              <a:t>judgemental</a:t>
            </a:r>
            <a:r>
              <a:rPr lang="en-US" baseline="0" dirty="0" smtClean="0"/>
              <a:t>. Pay attention to tone of voice, expressions, etc.</a:t>
            </a:r>
          </a:p>
          <a:p>
            <a:endParaRPr lang="en-US" baseline="0" dirty="0" smtClean="0"/>
          </a:p>
          <a:p>
            <a:r>
              <a:rPr lang="en-US" baseline="0" dirty="0" smtClean="0"/>
              <a:t>Integrity: Don’t make promises you can’t keep, follow through. Keep client information confidential. </a:t>
            </a:r>
          </a:p>
          <a:p>
            <a:endParaRPr lang="en-US" baseline="0" dirty="0" smtClean="0"/>
          </a:p>
          <a:p>
            <a:r>
              <a:rPr lang="en-US" baseline="0" dirty="0" smtClean="0"/>
              <a:t>Competence: Do not practice outside your area of knowledge, continuing education</a:t>
            </a:r>
            <a:endParaRPr lang="en-US" dirty="0"/>
          </a:p>
        </p:txBody>
      </p:sp>
      <p:sp>
        <p:nvSpPr>
          <p:cNvPr id="4" name="Slide Number Placeholder 3"/>
          <p:cNvSpPr>
            <a:spLocks noGrp="1"/>
          </p:cNvSpPr>
          <p:nvPr>
            <p:ph type="sldNum" sz="quarter" idx="10"/>
          </p:nvPr>
        </p:nvSpPr>
        <p:spPr/>
        <p:txBody>
          <a:bodyPr/>
          <a:lstStyle/>
          <a:p>
            <a:fld id="{22324C60-A86C-4297-B575-A5EE6E601EF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endParaRPr lang="en-US" dirty="0" smtClean="0"/>
          </a:p>
          <a:p>
            <a:pPr eaLnBrk="1" hangingPunct="1"/>
            <a:r>
              <a:rPr lang="en-US" dirty="0" smtClean="0"/>
              <a:t>Why talk about boundaries?</a:t>
            </a:r>
          </a:p>
          <a:p>
            <a:pPr eaLnBrk="1" hangingPunct="1"/>
            <a:endParaRPr lang="en-US" dirty="0" smtClean="0"/>
          </a:p>
          <a:p>
            <a:pPr eaLnBrk="1" hangingPunct="1"/>
            <a:r>
              <a:rPr lang="en-US" dirty="0" smtClean="0"/>
              <a:t>Reduces risk of client exploitation</a:t>
            </a:r>
          </a:p>
          <a:p>
            <a:pPr eaLnBrk="1" hangingPunct="1"/>
            <a:r>
              <a:rPr lang="en-US" dirty="0" smtClean="0"/>
              <a:t>Reduces client anxiety as rules and roles are clear</a:t>
            </a:r>
          </a:p>
          <a:p>
            <a:pPr eaLnBrk="1" hangingPunct="1"/>
            <a:r>
              <a:rPr lang="en-US" dirty="0" smtClean="0"/>
              <a:t>Increases well-being of the worker</a:t>
            </a:r>
          </a:p>
          <a:p>
            <a:pPr eaLnBrk="1" hangingPunct="1"/>
            <a:r>
              <a:rPr lang="en-US" dirty="0" smtClean="0"/>
              <a:t>Provides role model for clients</a:t>
            </a:r>
          </a:p>
          <a:p>
            <a:pPr eaLnBrk="1" hangingPunct="1"/>
            <a:endParaRPr lang="en-US" dirty="0" smtClean="0"/>
          </a:p>
        </p:txBody>
      </p:sp>
      <p:sp>
        <p:nvSpPr>
          <p:cNvPr id="4" name="Slide Number Placeholder 3"/>
          <p:cNvSpPr>
            <a:spLocks noGrp="1"/>
          </p:cNvSpPr>
          <p:nvPr>
            <p:ph type="sldNum" sz="quarter" idx="10"/>
          </p:nvPr>
        </p:nvSpPr>
        <p:spPr/>
        <p:txBody>
          <a:bodyPr/>
          <a:lstStyle/>
          <a:p>
            <a:fld id="{22324C60-A86C-4297-B575-A5EE6E601EF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324C60-A86C-4297-B575-A5EE6E601EF8}"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smtClean="0"/>
              <a:t>Planning social activities with clients</a:t>
            </a:r>
          </a:p>
          <a:p>
            <a:pPr eaLnBrk="1" hangingPunct="1"/>
            <a:r>
              <a:rPr lang="en-US" dirty="0" smtClean="0"/>
              <a:t>Having sex with clients</a:t>
            </a:r>
          </a:p>
          <a:p>
            <a:pPr eaLnBrk="1" hangingPunct="1"/>
            <a:r>
              <a:rPr lang="en-US" dirty="0" smtClean="0"/>
              <a:t>Having family members or friends as clients</a:t>
            </a:r>
          </a:p>
          <a:p>
            <a:pPr eaLnBrk="1" hangingPunct="1"/>
            <a:r>
              <a:rPr lang="en-US" dirty="0" smtClean="0"/>
              <a:t>Being “friends” on </a:t>
            </a:r>
            <a:r>
              <a:rPr lang="en-US" dirty="0" err="1" smtClean="0"/>
              <a:t>facebook</a:t>
            </a:r>
            <a:endParaRPr lang="en-US" dirty="0" smtClean="0"/>
          </a:p>
          <a:p>
            <a:endParaRPr lang="en-US" dirty="0" smtClean="0"/>
          </a:p>
          <a:p>
            <a:pPr eaLnBrk="1" hangingPunct="1">
              <a:lnSpc>
                <a:spcPct val="90000"/>
              </a:lnSpc>
            </a:pPr>
            <a:r>
              <a:rPr lang="en-US" dirty="0" smtClean="0"/>
              <a:t>A client should not be your: </a:t>
            </a:r>
          </a:p>
          <a:p>
            <a:pPr eaLnBrk="1" hangingPunct="1">
              <a:lnSpc>
                <a:spcPct val="90000"/>
              </a:lnSpc>
            </a:pPr>
            <a:r>
              <a:rPr lang="en-US" dirty="0" smtClean="0"/>
              <a:t>Lover</a:t>
            </a:r>
          </a:p>
          <a:p>
            <a:pPr eaLnBrk="1" hangingPunct="1">
              <a:lnSpc>
                <a:spcPct val="90000"/>
              </a:lnSpc>
            </a:pPr>
            <a:r>
              <a:rPr lang="en-US" dirty="0" smtClean="0"/>
              <a:t>Relative</a:t>
            </a:r>
          </a:p>
          <a:p>
            <a:pPr eaLnBrk="1" hangingPunct="1">
              <a:lnSpc>
                <a:spcPct val="90000"/>
              </a:lnSpc>
            </a:pPr>
            <a:r>
              <a:rPr lang="en-US" dirty="0" smtClean="0"/>
              <a:t>Employee or Employer</a:t>
            </a:r>
          </a:p>
          <a:p>
            <a:pPr eaLnBrk="1" hangingPunct="1">
              <a:lnSpc>
                <a:spcPct val="90000"/>
              </a:lnSpc>
            </a:pPr>
            <a:r>
              <a:rPr lang="en-US" dirty="0" smtClean="0"/>
              <a:t>Instructor</a:t>
            </a:r>
          </a:p>
          <a:p>
            <a:pPr eaLnBrk="1" hangingPunct="1">
              <a:lnSpc>
                <a:spcPct val="90000"/>
              </a:lnSpc>
            </a:pPr>
            <a:r>
              <a:rPr lang="en-US" dirty="0" smtClean="0"/>
              <a:t>Business Partner</a:t>
            </a:r>
          </a:p>
          <a:p>
            <a:pPr eaLnBrk="1" hangingPunct="1">
              <a:lnSpc>
                <a:spcPct val="90000"/>
              </a:lnSpc>
            </a:pPr>
            <a:r>
              <a:rPr lang="en-US" dirty="0" smtClean="0"/>
              <a:t>Friend</a:t>
            </a:r>
          </a:p>
          <a:p>
            <a:endParaRPr lang="en-US" dirty="0" smtClean="0"/>
          </a:p>
          <a:p>
            <a:r>
              <a:rPr lang="en-US" dirty="0" smtClean="0"/>
              <a:t>Blurred Boundaries:</a:t>
            </a:r>
          </a:p>
          <a:p>
            <a:endParaRPr lang="en-US" dirty="0" smtClean="0"/>
          </a:p>
          <a:p>
            <a:pPr eaLnBrk="1" hangingPunct="1"/>
            <a:r>
              <a:rPr lang="en-US" dirty="0" smtClean="0"/>
              <a:t>Self disclosure – telling client excessive personal info</a:t>
            </a:r>
          </a:p>
          <a:p>
            <a:pPr eaLnBrk="1" hangingPunct="1"/>
            <a:r>
              <a:rPr lang="en-US" dirty="0" smtClean="0"/>
              <a:t>Giving or receiving significant gifts</a:t>
            </a:r>
          </a:p>
          <a:p>
            <a:pPr eaLnBrk="1" hangingPunct="1"/>
            <a:r>
              <a:rPr lang="en-US" dirty="0" smtClean="0"/>
              <a:t>Dual or overlapping relationships</a:t>
            </a:r>
          </a:p>
          <a:p>
            <a:pPr eaLnBrk="1" hangingPunct="1"/>
            <a:r>
              <a:rPr lang="en-US" dirty="0" smtClean="0"/>
              <a:t>Becoming friends</a:t>
            </a:r>
          </a:p>
          <a:p>
            <a:pPr eaLnBrk="1" hangingPunct="1"/>
            <a:r>
              <a:rPr lang="en-US" dirty="0" smtClean="0"/>
              <a:t>Physical contact</a:t>
            </a:r>
          </a:p>
          <a:p>
            <a:pPr eaLnBrk="1" hangingPunct="1"/>
            <a:r>
              <a:rPr lang="en-US" dirty="0" smtClean="0"/>
              <a:t>Provider/client providing</a:t>
            </a:r>
            <a:r>
              <a:rPr lang="en-US" baseline="0" dirty="0" smtClean="0"/>
              <a:t> services outside of work relationship – transportation, repair work, babysitting</a:t>
            </a:r>
            <a:endParaRPr lang="en-US" dirty="0"/>
          </a:p>
        </p:txBody>
      </p:sp>
      <p:sp>
        <p:nvSpPr>
          <p:cNvPr id="4" name="Slide Number Placeholder 3"/>
          <p:cNvSpPr>
            <a:spLocks noGrp="1"/>
          </p:cNvSpPr>
          <p:nvPr>
            <p:ph type="sldNum" sz="quarter" idx="10"/>
          </p:nvPr>
        </p:nvSpPr>
        <p:spPr/>
        <p:txBody>
          <a:bodyPr/>
          <a:lstStyle/>
          <a:p>
            <a:fld id="{22324C60-A86C-4297-B575-A5EE6E601EF8}"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Exploitative</a:t>
            </a:r>
            <a:r>
              <a:rPr lang="en-US" baseline="0" dirty="0" smtClean="0"/>
              <a:t> – Client may feel they “owe” you</a:t>
            </a:r>
          </a:p>
          <a:p>
            <a:endParaRPr lang="en-US" baseline="0" dirty="0" smtClean="0"/>
          </a:p>
          <a:p>
            <a:r>
              <a:rPr lang="en-US" baseline="0" dirty="0" smtClean="0"/>
              <a:t>Impair judgment -  Giving a client preferential treatment</a:t>
            </a:r>
          </a:p>
          <a:p>
            <a:endParaRPr lang="en-US" baseline="0" dirty="0" smtClean="0"/>
          </a:p>
          <a:p>
            <a:r>
              <a:rPr lang="en-US" baseline="0" dirty="0" smtClean="0"/>
              <a:t>Negative consequences – loss of trust</a:t>
            </a:r>
            <a:endParaRPr lang="en-US" dirty="0"/>
          </a:p>
        </p:txBody>
      </p:sp>
      <p:sp>
        <p:nvSpPr>
          <p:cNvPr id="4" name="Slide Number Placeholder 3"/>
          <p:cNvSpPr>
            <a:spLocks noGrp="1"/>
          </p:cNvSpPr>
          <p:nvPr>
            <p:ph type="sldNum" sz="quarter" idx="10"/>
          </p:nvPr>
        </p:nvSpPr>
        <p:spPr/>
        <p:txBody>
          <a:bodyPr/>
          <a:lstStyle/>
          <a:p>
            <a:fld id="{22324C60-A86C-4297-B575-A5EE6E601EF8}"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5C00E687-CEEC-4E8B-9B67-BC06E41780E1}" type="datetimeFigureOut">
              <a:rPr lang="en-US" smtClean="0"/>
              <a:pPr/>
              <a:t>9/16/2014</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17E65B4-9D59-4DC7-BC2F-C68E0D1965C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C00E687-CEEC-4E8B-9B67-BC06E41780E1}"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E65B4-9D59-4DC7-BC2F-C68E0D1965C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5C00E687-CEEC-4E8B-9B67-BC06E41780E1}" type="datetimeFigureOut">
              <a:rPr lang="en-US" smtClean="0"/>
              <a:pPr/>
              <a:t>9/16/2014</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17E65B4-9D59-4DC7-BC2F-C68E0D1965C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C00E687-CEEC-4E8B-9B67-BC06E41780E1}"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17E65B4-9D59-4DC7-BC2F-C68E0D1965C0}"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5C00E687-CEEC-4E8B-9B67-BC06E41780E1}" type="datetimeFigureOut">
              <a:rPr lang="en-US" smtClean="0"/>
              <a:pPr/>
              <a:t>9/16/2014</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17E65B4-9D59-4DC7-BC2F-C68E0D1965C0}"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5C00E687-CEEC-4E8B-9B67-BC06E41780E1}" type="datetimeFigureOut">
              <a:rPr lang="en-US" smtClean="0"/>
              <a:pPr/>
              <a:t>9/16/2014</a:t>
            </a:fld>
            <a:endParaRPr lang="en-US"/>
          </a:p>
        </p:txBody>
      </p:sp>
      <p:sp>
        <p:nvSpPr>
          <p:cNvPr id="10" name="Slide Number Placeholder 9"/>
          <p:cNvSpPr>
            <a:spLocks noGrp="1"/>
          </p:cNvSpPr>
          <p:nvPr>
            <p:ph type="sldNum" sz="quarter" idx="16"/>
          </p:nvPr>
        </p:nvSpPr>
        <p:spPr/>
        <p:txBody>
          <a:bodyPr rtlCol="0"/>
          <a:lstStyle/>
          <a:p>
            <a:fld id="{B17E65B4-9D59-4DC7-BC2F-C68E0D1965C0}"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5C00E687-CEEC-4E8B-9B67-BC06E41780E1}" type="datetimeFigureOut">
              <a:rPr lang="en-US" smtClean="0"/>
              <a:pPr/>
              <a:t>9/16/2014</a:t>
            </a:fld>
            <a:endParaRPr lang="en-US"/>
          </a:p>
        </p:txBody>
      </p:sp>
      <p:sp>
        <p:nvSpPr>
          <p:cNvPr id="12" name="Slide Number Placeholder 11"/>
          <p:cNvSpPr>
            <a:spLocks noGrp="1"/>
          </p:cNvSpPr>
          <p:nvPr>
            <p:ph type="sldNum" sz="quarter" idx="16"/>
          </p:nvPr>
        </p:nvSpPr>
        <p:spPr/>
        <p:txBody>
          <a:bodyPr rtlCol="0"/>
          <a:lstStyle/>
          <a:p>
            <a:fld id="{B17E65B4-9D59-4DC7-BC2F-C68E0D1965C0}"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C00E687-CEEC-4E8B-9B67-BC06E41780E1}" type="datetimeFigureOut">
              <a:rPr lang="en-US" smtClean="0"/>
              <a:pPr/>
              <a:t>9/16/2014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17E65B4-9D59-4DC7-BC2F-C68E0D1965C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00E687-CEEC-4E8B-9B67-BC06E41780E1}" type="datetimeFigureOut">
              <a:rPr lang="en-US" smtClean="0"/>
              <a:pPr/>
              <a:t>9/16/2014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17E65B4-9D59-4DC7-BC2F-C68E0D1965C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C00E687-CEEC-4E8B-9B67-BC06E41780E1}" type="datetimeFigureOut">
              <a:rPr lang="en-US" smtClean="0"/>
              <a:pPr/>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17E65B4-9D59-4DC7-BC2F-C68E0D1965C0}"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5C00E687-CEEC-4E8B-9B67-BC06E41780E1}" type="datetimeFigureOut">
              <a:rPr lang="en-US" smtClean="0"/>
              <a:pPr/>
              <a:t>9/16/2014</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17E65B4-9D59-4DC7-BC2F-C68E0D1965C0}"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5C00E687-CEEC-4E8B-9B67-BC06E41780E1}" type="datetimeFigureOut">
              <a:rPr lang="en-US" smtClean="0"/>
              <a:pPr/>
              <a:t>9/16/2014</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17E65B4-9D59-4DC7-BC2F-C68E0D1965C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zurinstitute.com/" TargetMode="External"/><Relationship Id="rId2" Type="http://schemas.openxmlformats.org/officeDocument/2006/relationships/hyperlink" Target="http://www.naswdc.org/" TargetMode="External"/><Relationship Id="rId1" Type="http://schemas.openxmlformats.org/officeDocument/2006/relationships/slideLayout" Target="../slideLayouts/slideLayout2.xml"/><Relationship Id="rId4" Type="http://schemas.openxmlformats.org/officeDocument/2006/relationships/hyperlink" Target="mailto:rthibado@wcap.or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609601"/>
            <a:ext cx="7620000" cy="2057399"/>
          </a:xfrm>
        </p:spPr>
        <p:txBody>
          <a:bodyPr/>
          <a:lstStyle/>
          <a:p>
            <a:r>
              <a:rPr lang="en-US" dirty="0" smtClean="0"/>
              <a:t>Ethics and Boundaries </a:t>
            </a:r>
            <a:br>
              <a:rPr lang="en-US" dirty="0" smtClean="0"/>
            </a:br>
            <a:r>
              <a:rPr lang="en-US" dirty="0" smtClean="0"/>
              <a:t>in helping professions</a:t>
            </a:r>
            <a:endParaRPr lang="en-US" dirty="0"/>
          </a:p>
        </p:txBody>
      </p:sp>
      <p:sp>
        <p:nvSpPr>
          <p:cNvPr id="3" name="Subtitle 2"/>
          <p:cNvSpPr>
            <a:spLocks noGrp="1"/>
          </p:cNvSpPr>
          <p:nvPr>
            <p:ph type="subTitle" idx="1"/>
          </p:nvPr>
        </p:nvSpPr>
        <p:spPr>
          <a:xfrm>
            <a:off x="1371600" y="2895600"/>
            <a:ext cx="6400800" cy="1066800"/>
          </a:xfrm>
        </p:spPr>
        <p:txBody>
          <a:bodyPr/>
          <a:lstStyle/>
          <a:p>
            <a:endParaRPr lang="en-US" dirty="0"/>
          </a:p>
        </p:txBody>
      </p:sp>
      <p:pic>
        <p:nvPicPr>
          <p:cNvPr id="4" name="Picture 3" descr="C:\Documents and Settings\dlnelson\Local Settings\Temporary Internet Files\Content.Outlook\EW99C1ZY\WESTCAP LOGO.gif"/>
          <p:cNvPicPr>
            <a:picLocks noChangeAspect="1" noChangeArrowheads="1"/>
          </p:cNvPicPr>
          <p:nvPr/>
        </p:nvPicPr>
        <p:blipFill>
          <a:blip r:embed="rId3" cstate="print">
            <a:extLst>
              <a:ext uri="{28A0092B-C50C-407E-A947-70E740481C1C}">
                <a14:useLocalDpi xmlns:lc="http://schemas.openxmlformats.org/drawingml/2006/lockedCanvas" xmlns:a14="http://schemas.microsoft.com/office/drawing/2010/main" xmlns="" val="0"/>
              </a:ext>
            </a:extLst>
          </a:blip>
          <a:srcRect/>
          <a:stretch>
            <a:fillRect/>
          </a:stretch>
        </p:blipFill>
        <p:spPr bwMode="auto">
          <a:xfrm>
            <a:off x="609600" y="5029200"/>
            <a:ext cx="2674096" cy="1676400"/>
          </a:xfrm>
          <a:prstGeom prst="rect">
            <a:avLst/>
          </a:prstGeom>
          <a:noFill/>
          <a:ln>
            <a:noFill/>
          </a:ln>
          <a:extLst>
            <a:ext uri="{909E8E84-426E-40DD-AFC4-6F175D3DCCD1}">
              <a14:hiddenFill xmlns:lc="http://schemas.openxmlformats.org/drawingml/2006/lockedCanvas" xmlns:a14="http://schemas.microsoft.com/office/drawing/2010/main" xmlns="">
                <a:solidFill>
                  <a:srgbClr val="FFFFFF"/>
                </a:solidFill>
              </a14:hiddenFill>
            </a:ext>
            <a:ext uri="{91240B29-F687-4F45-9708-019B960494DF}">
              <a14:hiddenLine xmlns:lc="http://schemas.openxmlformats.org/drawingml/2006/lockedCanvas"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Consequences of Poor Boundaries</a:t>
            </a:r>
            <a:endParaRPr lang="en-US" dirty="0"/>
          </a:p>
        </p:txBody>
      </p:sp>
      <p:sp>
        <p:nvSpPr>
          <p:cNvPr id="3" name="Content Placeholder 2"/>
          <p:cNvSpPr>
            <a:spLocks noGrp="1"/>
          </p:cNvSpPr>
          <p:nvPr>
            <p:ph sz="quarter" idx="1"/>
          </p:nvPr>
        </p:nvSpPr>
        <p:spPr/>
        <p:txBody>
          <a:bodyPr>
            <a:normAutofit fontScale="62500" lnSpcReduction="20000"/>
          </a:bodyPr>
          <a:lstStyle/>
          <a:p>
            <a:r>
              <a:rPr lang="en-US" sz="4000" dirty="0" smtClean="0"/>
              <a:t>Compassion fatigue – service provider’s role may not feel sustainable</a:t>
            </a:r>
          </a:p>
          <a:p>
            <a:r>
              <a:rPr lang="en-US" sz="4000" dirty="0" smtClean="0"/>
              <a:t>Client may not receive appropriate or helpful services, which could affect his/her willingness or ability to accept future services</a:t>
            </a:r>
          </a:p>
          <a:p>
            <a:r>
              <a:rPr lang="en-US" sz="4000" dirty="0" smtClean="0"/>
              <a:t>Client may feel betrayed, abandoned, or poorly served</a:t>
            </a:r>
          </a:p>
          <a:p>
            <a:r>
              <a:rPr lang="en-US" sz="4000" dirty="0" smtClean="0"/>
              <a:t>Teamwork with other agencies may fall apart</a:t>
            </a:r>
          </a:p>
          <a:p>
            <a:r>
              <a:rPr lang="en-US" sz="4000" dirty="0" smtClean="0"/>
              <a:t>Service provider may act unethically</a:t>
            </a:r>
          </a:p>
          <a:p>
            <a:r>
              <a:rPr lang="en-US" sz="4000" dirty="0" smtClean="0"/>
              <a:t>Reputation of agency/profession may be compromised</a:t>
            </a:r>
          </a:p>
          <a:p>
            <a:r>
              <a:rPr lang="en-US" sz="4000" dirty="0" smtClean="0"/>
              <a:t>Client and/or service provider may be emotionally traumatized and/or put in physical danger</a:t>
            </a:r>
            <a:endParaRPr lang="en-US" sz="4000" dirty="0"/>
          </a:p>
        </p:txBody>
      </p:sp>
      <p:pic>
        <p:nvPicPr>
          <p:cNvPr id="4" name="Picture 3" descr="C:\Documents and Settings\dlnelson\Local Settings\Temporary Internet Files\Content.Outlook\EW99C1ZY\WESTCAP LOGO.gif"/>
          <p:cNvPicPr>
            <a:picLocks noChangeAspect="1" noChangeArrowheads="1"/>
          </p:cNvPicPr>
          <p:nvPr/>
        </p:nvPicPr>
        <p:blipFill>
          <a:blip r:embed="rId3" cstate="print">
            <a:extLst>
              <a:ext uri="{28A0092B-C50C-407E-A947-70E740481C1C}">
                <a14:useLocalDpi xmlns:lc="http://schemas.openxmlformats.org/drawingml/2006/lockedCanvas" xmlns:a14="http://schemas.microsoft.com/office/drawing/2010/main" xmlns="" val="0"/>
              </a:ext>
            </a:extLst>
          </a:blip>
          <a:srcRect/>
          <a:stretch>
            <a:fillRect/>
          </a:stretch>
        </p:blipFill>
        <p:spPr bwMode="auto">
          <a:xfrm>
            <a:off x="7086600" y="5715000"/>
            <a:ext cx="1600200" cy="914400"/>
          </a:xfrm>
          <a:prstGeom prst="rect">
            <a:avLst/>
          </a:prstGeom>
          <a:noFill/>
          <a:ln>
            <a:noFill/>
          </a:ln>
          <a:extLst>
            <a:ext uri="{909E8E84-426E-40DD-AFC4-6F175D3DCCD1}">
              <a14:hiddenFill xmlns:lc="http://schemas.openxmlformats.org/drawingml/2006/lockedCanvas" xmlns:a14="http://schemas.microsoft.com/office/drawing/2010/main" xmlns="">
                <a:solidFill>
                  <a:srgbClr val="FFFFFF"/>
                </a:solidFill>
              </a14:hiddenFill>
            </a:ext>
            <a:ext uri="{91240B29-F687-4F45-9708-019B960494DF}">
              <a14:hiddenLine xmlns:lc="http://schemas.openxmlformats.org/drawingml/2006/lockedCanvas"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is it difficult to establish/maintain boundaries?</a:t>
            </a:r>
            <a:endParaRPr lang="en-US" dirty="0"/>
          </a:p>
        </p:txBody>
      </p:sp>
      <p:sp>
        <p:nvSpPr>
          <p:cNvPr id="3" name="Content Placeholder 2"/>
          <p:cNvSpPr>
            <a:spLocks noGrp="1"/>
          </p:cNvSpPr>
          <p:nvPr>
            <p:ph sz="quarter" idx="1"/>
          </p:nvPr>
        </p:nvSpPr>
        <p:spPr/>
        <p:txBody>
          <a:bodyPr>
            <a:normAutofit fontScale="85000" lnSpcReduction="10000"/>
          </a:bodyPr>
          <a:lstStyle/>
          <a:p>
            <a:r>
              <a:rPr lang="en-US" dirty="0" smtClean="0"/>
              <a:t>Dual relationships – service provider &amp; client know each other from another setting</a:t>
            </a:r>
          </a:p>
          <a:p>
            <a:r>
              <a:rPr lang="en-US" dirty="0" smtClean="0"/>
              <a:t>Values conflicts – client and service provider do not share similar viewpoints on choices, relationships, lifestyle, etc.</a:t>
            </a:r>
          </a:p>
          <a:p>
            <a:r>
              <a:rPr lang="en-US" dirty="0" smtClean="0"/>
              <a:t>Vicarious trauma – service provider may experience trauma symptoms due to hearing about client’s experiences</a:t>
            </a:r>
          </a:p>
          <a:p>
            <a:r>
              <a:rPr lang="en-US" dirty="0" smtClean="0"/>
              <a:t>Playing the “hero” – service provider feels the need to “save” the client</a:t>
            </a:r>
          </a:p>
          <a:p>
            <a:r>
              <a:rPr lang="en-US" dirty="0" smtClean="0"/>
              <a:t>Service provider does not trust other team members, believes they can provide services better, believes they are the only ones who can help client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Dual Relationships</a:t>
            </a:r>
            <a:endParaRPr lang="en-US" dirty="0"/>
          </a:p>
        </p:txBody>
      </p:sp>
      <p:sp>
        <p:nvSpPr>
          <p:cNvPr id="3" name="Content Placeholder 2"/>
          <p:cNvSpPr>
            <a:spLocks noGrp="1"/>
          </p:cNvSpPr>
          <p:nvPr>
            <p:ph sz="quarter" idx="1"/>
          </p:nvPr>
        </p:nvSpPr>
        <p:spPr/>
        <p:txBody>
          <a:bodyPr>
            <a:normAutofit/>
          </a:bodyPr>
          <a:lstStyle/>
          <a:p>
            <a:r>
              <a:rPr lang="en-US" sz="3600" dirty="0" smtClean="0"/>
              <a:t>Some dual relationships may be unavoidable</a:t>
            </a:r>
          </a:p>
          <a:p>
            <a:pPr lvl="1"/>
            <a:r>
              <a:rPr lang="en-US" sz="3600" dirty="0" smtClean="0"/>
              <a:t>You and a client belong to the same church</a:t>
            </a:r>
          </a:p>
          <a:p>
            <a:pPr lvl="1"/>
            <a:r>
              <a:rPr lang="en-US" sz="3600" dirty="0" smtClean="0"/>
              <a:t>A client lives in your neighborhood</a:t>
            </a:r>
          </a:p>
          <a:p>
            <a:pPr lvl="1"/>
            <a:r>
              <a:rPr lang="en-US" sz="3600" dirty="0" smtClean="0"/>
              <a:t>Your agency hires clients as staff or utilizes clients as volunteers</a:t>
            </a:r>
          </a:p>
          <a:p>
            <a:pPr lvl="1"/>
            <a:endParaRPr lang="en-US" dirty="0"/>
          </a:p>
        </p:txBody>
      </p:sp>
      <p:pic>
        <p:nvPicPr>
          <p:cNvPr id="4" name="Picture 3" descr="C:\Documents and Settings\dlnelson\Local Settings\Temporary Internet Files\Content.Outlook\EW99C1ZY\WESTCAP LOGO.gif"/>
          <p:cNvPicPr>
            <a:picLocks noChangeAspect="1" noChangeArrowheads="1"/>
          </p:cNvPicPr>
          <p:nvPr/>
        </p:nvPicPr>
        <p:blipFill>
          <a:blip r:embed="rId3" cstate="print">
            <a:extLst>
              <a:ext uri="{28A0092B-C50C-407E-A947-70E740481C1C}">
                <a14:useLocalDpi xmlns:lc="http://schemas.openxmlformats.org/drawingml/2006/lockedCanvas" xmlns:a14="http://schemas.microsoft.com/office/drawing/2010/main" xmlns="" val="0"/>
              </a:ext>
            </a:extLst>
          </a:blip>
          <a:srcRect/>
          <a:stretch>
            <a:fillRect/>
          </a:stretch>
        </p:blipFill>
        <p:spPr bwMode="auto">
          <a:xfrm>
            <a:off x="7086600" y="5715000"/>
            <a:ext cx="1600200" cy="914400"/>
          </a:xfrm>
          <a:prstGeom prst="rect">
            <a:avLst/>
          </a:prstGeom>
          <a:noFill/>
          <a:ln>
            <a:noFill/>
          </a:ln>
          <a:extLst>
            <a:ext uri="{909E8E84-426E-40DD-AFC4-6F175D3DCCD1}">
              <a14:hiddenFill xmlns:lc="http://schemas.openxmlformats.org/drawingml/2006/lockedCanvas" xmlns:a14="http://schemas.microsoft.com/office/drawing/2010/main" xmlns="">
                <a:solidFill>
                  <a:srgbClr val="FFFFFF"/>
                </a:solidFill>
              </a14:hiddenFill>
            </a:ext>
            <a:ext uri="{91240B29-F687-4F45-9708-019B960494DF}">
              <a14:hiddenLine xmlns:lc="http://schemas.openxmlformats.org/drawingml/2006/lockedCanvas"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Questions to Ask in Examining Potential Boundary Issues:</a:t>
            </a:r>
            <a:endParaRPr lang="en-US" dirty="0"/>
          </a:p>
        </p:txBody>
      </p:sp>
      <p:sp>
        <p:nvSpPr>
          <p:cNvPr id="3" name="Content Placeholder 2"/>
          <p:cNvSpPr>
            <a:spLocks noGrp="1"/>
          </p:cNvSpPr>
          <p:nvPr>
            <p:ph sz="quarter" idx="1"/>
          </p:nvPr>
        </p:nvSpPr>
        <p:spPr/>
        <p:txBody>
          <a:bodyPr>
            <a:normAutofit fontScale="92500"/>
          </a:bodyPr>
          <a:lstStyle/>
          <a:p>
            <a:pPr>
              <a:lnSpc>
                <a:spcPct val="90000"/>
              </a:lnSpc>
            </a:pPr>
            <a:r>
              <a:rPr lang="en-US" sz="3200" dirty="0" smtClean="0"/>
              <a:t>Is this in my client’s best interest?</a:t>
            </a:r>
          </a:p>
          <a:p>
            <a:pPr>
              <a:lnSpc>
                <a:spcPct val="90000"/>
              </a:lnSpc>
            </a:pPr>
            <a:r>
              <a:rPr lang="en-US" sz="3200" dirty="0" smtClean="0"/>
              <a:t>Whose needs are being served?</a:t>
            </a:r>
          </a:p>
          <a:p>
            <a:pPr>
              <a:lnSpc>
                <a:spcPct val="90000"/>
              </a:lnSpc>
            </a:pPr>
            <a:r>
              <a:rPr lang="en-US" sz="3200" dirty="0" smtClean="0"/>
              <a:t>How would I feel telling a colleague about this?</a:t>
            </a:r>
          </a:p>
          <a:p>
            <a:pPr>
              <a:lnSpc>
                <a:spcPct val="90000"/>
              </a:lnSpc>
            </a:pPr>
            <a:r>
              <a:rPr lang="en-US" sz="3200" dirty="0" smtClean="0"/>
              <a:t>How would this be viewed by the client’s family or significant other?</a:t>
            </a:r>
          </a:p>
          <a:p>
            <a:pPr>
              <a:lnSpc>
                <a:spcPct val="90000"/>
              </a:lnSpc>
            </a:pPr>
            <a:r>
              <a:rPr lang="en-US" sz="3200" dirty="0" smtClean="0"/>
              <a:t>Does the client mean something ‘special’ to me?</a:t>
            </a:r>
          </a:p>
          <a:p>
            <a:pPr>
              <a:lnSpc>
                <a:spcPct val="90000"/>
              </a:lnSpc>
            </a:pPr>
            <a:r>
              <a:rPr lang="en-US" sz="3200" dirty="0" smtClean="0"/>
              <a:t>Am I taking advantage of the client?</a:t>
            </a:r>
          </a:p>
          <a:p>
            <a:pPr>
              <a:lnSpc>
                <a:spcPct val="90000"/>
              </a:lnSpc>
            </a:pPr>
            <a:r>
              <a:rPr lang="en-US" sz="3200" dirty="0" smtClean="0"/>
              <a:t>Does this action benefit me rather than the client?</a:t>
            </a:r>
          </a:p>
          <a:p>
            <a:pPr>
              <a:buNone/>
            </a:pPr>
            <a:endParaRPr lang="en-US" sz="1600" dirty="0" smtClean="0"/>
          </a:p>
        </p:txBody>
      </p:sp>
      <p:pic>
        <p:nvPicPr>
          <p:cNvPr id="4" name="Picture 3" descr="C:\Documents and Settings\dlnelson\Local Settings\Temporary Internet Files\Content.Outlook\EW99C1ZY\WESTCAP LOGO.gif"/>
          <p:cNvPicPr>
            <a:picLocks noChangeAspect="1" noChangeArrowheads="1"/>
          </p:cNvPicPr>
          <p:nvPr/>
        </p:nvPicPr>
        <p:blipFill>
          <a:blip r:embed="rId3" cstate="print">
            <a:extLst>
              <a:ext uri="{28A0092B-C50C-407E-A947-70E740481C1C}">
                <a14:useLocalDpi xmlns:lc="http://schemas.openxmlformats.org/drawingml/2006/lockedCanvas" xmlns:a14="http://schemas.microsoft.com/office/drawing/2010/main" xmlns="" val="0"/>
              </a:ext>
            </a:extLst>
          </a:blip>
          <a:srcRect/>
          <a:stretch>
            <a:fillRect/>
          </a:stretch>
        </p:blipFill>
        <p:spPr bwMode="auto">
          <a:xfrm>
            <a:off x="7086600" y="5715000"/>
            <a:ext cx="1600200" cy="914400"/>
          </a:xfrm>
          <a:prstGeom prst="rect">
            <a:avLst/>
          </a:prstGeom>
          <a:noFill/>
          <a:ln>
            <a:noFill/>
          </a:ln>
          <a:extLst>
            <a:ext uri="{909E8E84-426E-40DD-AFC4-6F175D3DCCD1}">
              <a14:hiddenFill xmlns:lc="http://schemas.openxmlformats.org/drawingml/2006/lockedCanvas" xmlns:a14="http://schemas.microsoft.com/office/drawing/2010/main" xmlns="">
                <a:solidFill>
                  <a:srgbClr val="FFFFFF"/>
                </a:solidFill>
              </a14:hiddenFill>
            </a:ext>
            <a:ext uri="{91240B29-F687-4F45-9708-019B960494DF}">
              <a14:hiddenLine xmlns:lc="http://schemas.openxmlformats.org/drawingml/2006/lockedCanvas"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Signs of Boundary Issues</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Service provider &amp; client begin referring to each other as friends</a:t>
            </a:r>
          </a:p>
          <a:p>
            <a:r>
              <a:rPr lang="en-US" dirty="0" smtClean="0"/>
              <a:t>Service provider receives gifts from or gives gifts to clients</a:t>
            </a:r>
          </a:p>
          <a:p>
            <a:r>
              <a:rPr lang="en-US" dirty="0" smtClean="0"/>
              <a:t>Sharing of home phone numbers or other significant personal information</a:t>
            </a:r>
          </a:p>
          <a:p>
            <a:r>
              <a:rPr lang="en-US" dirty="0" smtClean="0"/>
              <a:t>Asking/expecting socialization outside of professional setting </a:t>
            </a:r>
          </a:p>
          <a:p>
            <a:r>
              <a:rPr lang="en-US" dirty="0" smtClean="0"/>
              <a:t>Service provider reveals excessive personal information to client</a:t>
            </a:r>
          </a:p>
          <a:p>
            <a:r>
              <a:rPr lang="en-US" dirty="0" smtClean="0"/>
              <a:t>Discussion regarding work/clients dominates service provider’s social interactions with friends &amp; family</a:t>
            </a:r>
          </a:p>
          <a:p>
            <a:r>
              <a:rPr lang="en-US" dirty="0" smtClean="0"/>
              <a:t>Service provider offers to provide assistance to client outside of his/her role (babysitting, transportation, etc.)</a:t>
            </a:r>
          </a:p>
          <a:p>
            <a:r>
              <a:rPr lang="en-US" dirty="0" smtClean="0"/>
              <a:t>Service provider finds him/herself “venting” with client about other service providers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&amp; Maintaining Boundaries</a:t>
            </a:r>
            <a:endParaRPr lang="en-US" dirty="0"/>
          </a:p>
        </p:txBody>
      </p:sp>
      <p:sp>
        <p:nvSpPr>
          <p:cNvPr id="3" name="Content Placeholder 2"/>
          <p:cNvSpPr>
            <a:spLocks noGrp="1"/>
          </p:cNvSpPr>
          <p:nvPr>
            <p:ph sz="quarter" idx="1"/>
          </p:nvPr>
        </p:nvSpPr>
        <p:spPr/>
        <p:txBody>
          <a:bodyPr>
            <a:normAutofit fontScale="92500"/>
          </a:bodyPr>
          <a:lstStyle/>
          <a:p>
            <a:r>
              <a:rPr lang="en-US" dirty="0" smtClean="0"/>
              <a:t>As early as possible in the relationship, establish clear agreements regarding your role as a service provider, your availability, best ways to communicate with you, what to do if you see each other in a public setting</a:t>
            </a:r>
          </a:p>
          <a:p>
            <a:r>
              <a:rPr lang="en-US" dirty="0" smtClean="0"/>
              <a:t>When boundary issues appear, address them quickly and clearly being sensitive to your client’s feelings</a:t>
            </a:r>
          </a:p>
          <a:p>
            <a:r>
              <a:rPr lang="en-US" dirty="0" smtClean="0"/>
              <a:t>If you disclose personal information, make sure it is relevant to the client’s goals. Too much self-disclosure shifts the focus from the client to the provider and can confuse the client’s understanding of the relationship.</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&amp; Maintaining Boundaries</a:t>
            </a:r>
            <a:endParaRPr lang="en-US" dirty="0"/>
          </a:p>
        </p:txBody>
      </p:sp>
      <p:sp>
        <p:nvSpPr>
          <p:cNvPr id="3" name="Content Placeholder 2"/>
          <p:cNvSpPr>
            <a:spLocks noGrp="1"/>
          </p:cNvSpPr>
          <p:nvPr>
            <p:ph sz="quarter" idx="1"/>
          </p:nvPr>
        </p:nvSpPr>
        <p:spPr/>
        <p:txBody>
          <a:bodyPr/>
          <a:lstStyle/>
          <a:p>
            <a:r>
              <a:rPr lang="en-US" dirty="0" smtClean="0"/>
              <a:t>You may need to frequently clarify your role and boundaries to ensure understanding.</a:t>
            </a:r>
          </a:p>
          <a:p>
            <a:r>
              <a:rPr lang="en-US" dirty="0" smtClean="0"/>
              <a:t>Use your supervisor or professional colleagues as a sounding board if you have questions or concerns.</a:t>
            </a:r>
          </a:p>
          <a:p>
            <a:r>
              <a:rPr lang="en-US" dirty="0" smtClean="0"/>
              <a:t>Dual relationships – if you had a social relationship with a client prior becoming a service provider you must consider how future interactions impact a client’s confidentiality, and physical and emotional security.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&amp; Maintaining Boundaries</a:t>
            </a:r>
            <a:endParaRPr lang="en-US" dirty="0"/>
          </a:p>
        </p:txBody>
      </p:sp>
      <p:sp>
        <p:nvSpPr>
          <p:cNvPr id="3" name="Content Placeholder 2"/>
          <p:cNvSpPr>
            <a:spLocks noGrp="1"/>
          </p:cNvSpPr>
          <p:nvPr>
            <p:ph sz="quarter" idx="1"/>
          </p:nvPr>
        </p:nvSpPr>
        <p:spPr/>
        <p:txBody>
          <a:bodyPr/>
          <a:lstStyle/>
          <a:p>
            <a:r>
              <a:rPr lang="en-US" dirty="0" smtClean="0"/>
              <a:t>Working with a team of providers: Promote positive, open communication and respectful sharing of information. Build trust and recognize that you can’t and shouldn’t be the only help your client receives.</a:t>
            </a:r>
          </a:p>
          <a:p>
            <a:r>
              <a:rPr lang="en-US" dirty="0" smtClean="0"/>
              <a:t>Take care of yourself! Make sure you are getting enough sleep, eat well, have healthy relationships, exercise and “leave work at work”.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a:t>
            </a:r>
            <a:endParaRPr lang="en-US" dirty="0"/>
          </a:p>
        </p:txBody>
      </p:sp>
      <p:sp>
        <p:nvSpPr>
          <p:cNvPr id="3" name="Content Placeholder 2"/>
          <p:cNvSpPr>
            <a:spLocks noGrp="1"/>
          </p:cNvSpPr>
          <p:nvPr>
            <p:ph sz="quarter" idx="1"/>
          </p:nvPr>
        </p:nvSpPr>
        <p:spPr/>
        <p:txBody>
          <a:bodyPr/>
          <a:lstStyle/>
          <a:p>
            <a:pPr>
              <a:buNone/>
            </a:pPr>
            <a:r>
              <a:rPr lang="en-US" sz="2800" i="1" dirty="0" smtClean="0"/>
              <a:t>   </a:t>
            </a:r>
            <a:r>
              <a:rPr lang="en-US" sz="3200" i="1" dirty="0" smtClean="0"/>
              <a:t>A tenant, who is a mother of three children, is facing the breakup of her marriage.  She is very concerned about how her children will respond, what steps she can take to minimize the disruption to their lives, and how she will manage financially with the reduced income.  You decide to relate your own experience of divorce and the parenting issues which followed.</a:t>
            </a:r>
            <a:endParaRPr lang="en-US"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a:t>
            </a:r>
            <a:endParaRPr lang="en-US" dirty="0"/>
          </a:p>
        </p:txBody>
      </p:sp>
      <p:sp>
        <p:nvSpPr>
          <p:cNvPr id="3" name="Content Placeholder 2"/>
          <p:cNvSpPr>
            <a:spLocks noGrp="1"/>
          </p:cNvSpPr>
          <p:nvPr>
            <p:ph sz="quarter" idx="1"/>
          </p:nvPr>
        </p:nvSpPr>
        <p:spPr/>
        <p:txBody>
          <a:bodyPr/>
          <a:lstStyle/>
          <a:p>
            <a:pPr>
              <a:buNone/>
            </a:pPr>
            <a:r>
              <a:rPr lang="en-US" sz="3200" i="1" dirty="0" smtClean="0"/>
              <a:t>   </a:t>
            </a:r>
            <a:r>
              <a:rPr lang="en-US" sz="3600" i="1" dirty="0" smtClean="0"/>
              <a:t>One of your favorite tenants moves out of your housing units. After several years you see the tenant at a shopping mall.  She offers to take you to the food court for lunch to show appreciation for all the help provided during the time she lived in your housing project.</a:t>
            </a:r>
            <a:r>
              <a:rPr lang="en-US" sz="3200" i="1" dirty="0" smtClean="0"/>
              <a:t/>
            </a:r>
            <a:br>
              <a:rPr lang="en-US" sz="3200" i="1" dirty="0" smtClean="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Ethics?</a:t>
            </a:r>
            <a:endParaRPr lang="en-US" dirty="0"/>
          </a:p>
        </p:txBody>
      </p:sp>
      <p:sp>
        <p:nvSpPr>
          <p:cNvPr id="3" name="Content Placeholder 2"/>
          <p:cNvSpPr>
            <a:spLocks noGrp="1"/>
          </p:cNvSpPr>
          <p:nvPr>
            <p:ph sz="quarter" idx="1"/>
          </p:nvPr>
        </p:nvSpPr>
        <p:spPr/>
        <p:txBody>
          <a:bodyPr>
            <a:normAutofit lnSpcReduction="10000"/>
          </a:bodyPr>
          <a:lstStyle/>
          <a:p>
            <a:pPr algn="ctr">
              <a:buNone/>
            </a:pPr>
            <a:r>
              <a:rPr lang="en-US" sz="4000" dirty="0" smtClean="0"/>
              <a:t>Law vs. Ethics</a:t>
            </a:r>
          </a:p>
          <a:p>
            <a:r>
              <a:rPr lang="en-US" sz="4000" dirty="0" smtClean="0"/>
              <a:t>Law – legal justice; following the norms established by society through the political process.</a:t>
            </a:r>
          </a:p>
          <a:p>
            <a:r>
              <a:rPr lang="en-US" sz="4000" dirty="0" smtClean="0"/>
              <a:t>Ethics – focus is on social justice; doing what is right. Ethics may be in conflict with unjust laws.</a:t>
            </a:r>
          </a:p>
          <a:p>
            <a:pPr>
              <a:buNone/>
            </a:pPr>
            <a:endParaRPr lang="en-US" dirty="0" smtClean="0"/>
          </a:p>
          <a:p>
            <a:pPr>
              <a:buNone/>
            </a:pPr>
            <a:endParaRPr lang="en-US" dirty="0"/>
          </a:p>
        </p:txBody>
      </p:sp>
      <p:pic>
        <p:nvPicPr>
          <p:cNvPr id="4" name="Picture 3" descr="C:\Documents and Settings\dlnelson\Local Settings\Temporary Internet Files\Content.Outlook\EW99C1ZY\WESTCAP LOGO.gif"/>
          <p:cNvPicPr>
            <a:picLocks noChangeAspect="1" noChangeArrowheads="1"/>
          </p:cNvPicPr>
          <p:nvPr/>
        </p:nvPicPr>
        <p:blipFill>
          <a:blip r:embed="rId3" cstate="print">
            <a:extLst>
              <a:ext uri="{28A0092B-C50C-407E-A947-70E740481C1C}">
                <a14:useLocalDpi xmlns:lc="http://schemas.openxmlformats.org/drawingml/2006/lockedCanvas" xmlns:a14="http://schemas.microsoft.com/office/drawing/2010/main" xmlns="" val="0"/>
              </a:ext>
            </a:extLst>
          </a:blip>
          <a:srcRect/>
          <a:stretch>
            <a:fillRect/>
          </a:stretch>
        </p:blipFill>
        <p:spPr bwMode="auto">
          <a:xfrm>
            <a:off x="7086600" y="5715000"/>
            <a:ext cx="1600200" cy="914400"/>
          </a:xfrm>
          <a:prstGeom prst="rect">
            <a:avLst/>
          </a:prstGeom>
          <a:noFill/>
          <a:ln>
            <a:noFill/>
          </a:ln>
          <a:extLst>
            <a:ext uri="{909E8E84-426E-40DD-AFC4-6F175D3DCCD1}">
              <a14:hiddenFill xmlns:lc="http://schemas.openxmlformats.org/drawingml/2006/lockedCanvas" xmlns:a14="http://schemas.microsoft.com/office/drawing/2010/main" xmlns="">
                <a:solidFill>
                  <a:srgbClr val="FFFFFF"/>
                </a:solidFill>
              </a14:hiddenFill>
            </a:ext>
            <a:ext uri="{91240B29-F687-4F45-9708-019B960494DF}">
              <a14:hiddenLine xmlns:lc="http://schemas.openxmlformats.org/drawingml/2006/lockedCanvas"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a:t>
            </a:r>
            <a:endParaRPr lang="en-US" dirty="0"/>
          </a:p>
        </p:txBody>
      </p:sp>
      <p:sp>
        <p:nvSpPr>
          <p:cNvPr id="3" name="Content Placeholder 2"/>
          <p:cNvSpPr>
            <a:spLocks noGrp="1"/>
          </p:cNvSpPr>
          <p:nvPr>
            <p:ph sz="quarter" idx="1"/>
          </p:nvPr>
        </p:nvSpPr>
        <p:spPr/>
        <p:txBody>
          <a:bodyPr/>
          <a:lstStyle/>
          <a:p>
            <a:pPr>
              <a:buNone/>
            </a:pPr>
            <a:r>
              <a:rPr lang="en-US" sz="3200" i="1" dirty="0" smtClean="0"/>
              <a:t>  </a:t>
            </a:r>
            <a:r>
              <a:rPr lang="en-US" sz="3600" i="1" dirty="0" smtClean="0"/>
              <a:t>You have a tenant who recently started his own small tax accounting business.  He has shared with you that the business is struggling and he does not know what he will do if the business fails.  The client asks to prepare your taxes this year.</a:t>
            </a:r>
            <a:endParaRPr lang="en-US" sz="3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 &amp; Contact Info</a:t>
            </a:r>
            <a:endParaRPr lang="en-US" dirty="0"/>
          </a:p>
        </p:txBody>
      </p:sp>
      <p:sp>
        <p:nvSpPr>
          <p:cNvPr id="3" name="Content Placeholder 2"/>
          <p:cNvSpPr>
            <a:spLocks noGrp="1"/>
          </p:cNvSpPr>
          <p:nvPr>
            <p:ph sz="quarter" idx="1"/>
          </p:nvPr>
        </p:nvSpPr>
        <p:spPr/>
        <p:txBody>
          <a:bodyPr>
            <a:normAutofit/>
          </a:bodyPr>
          <a:lstStyle/>
          <a:p>
            <a:r>
              <a:rPr lang="en-US" sz="4400" dirty="0" smtClean="0">
                <a:hlinkClick r:id="rId2"/>
              </a:rPr>
              <a:t>http://www.naswdc.org/</a:t>
            </a:r>
            <a:r>
              <a:rPr lang="en-US" sz="4400" dirty="0" smtClean="0"/>
              <a:t> (National Association of Social Workers)</a:t>
            </a:r>
          </a:p>
          <a:p>
            <a:r>
              <a:rPr lang="en-US" sz="4400" dirty="0" smtClean="0">
                <a:hlinkClick r:id="rId3"/>
              </a:rPr>
              <a:t>http://www.zurinstitute.com</a:t>
            </a:r>
            <a:r>
              <a:rPr lang="en-US" sz="4400" dirty="0" smtClean="0">
                <a:hlinkClick r:id="rId3"/>
              </a:rPr>
              <a:t>/</a:t>
            </a:r>
            <a:endParaRPr lang="en-US" sz="4400" dirty="0" smtClean="0"/>
          </a:p>
          <a:p>
            <a:r>
              <a:rPr lang="en-US" sz="4400" dirty="0" smtClean="0">
                <a:hlinkClick r:id="rId4"/>
              </a:rPr>
              <a:t>rthibado@wcap.org</a:t>
            </a:r>
            <a:endParaRPr lang="en-US" sz="4400" dirty="0" smtClean="0"/>
          </a:p>
          <a:p>
            <a:r>
              <a:rPr lang="en-US" sz="4400" smtClean="0"/>
              <a:t>Carrie.poser@icalliances.org</a:t>
            </a:r>
            <a:endParaRPr lang="en-US" sz="4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sz="quarter" idx="1"/>
          </p:nvPr>
        </p:nvSpPr>
        <p:spPr/>
        <p:txBody>
          <a:bodyPr>
            <a:normAutofit fontScale="92500"/>
          </a:bodyPr>
          <a:lstStyle/>
          <a:p>
            <a:pPr>
              <a:lnSpc>
                <a:spcPct val="90000"/>
              </a:lnSpc>
            </a:pPr>
            <a:r>
              <a:rPr lang="en-US" sz="3600" dirty="0" smtClean="0"/>
              <a:t>Ethics: the “rightness” or “wrongness” of an action. Moral standards by which people judge </a:t>
            </a:r>
            <a:r>
              <a:rPr lang="en-US" sz="3600" smtClean="0"/>
              <a:t>and behave.</a:t>
            </a:r>
            <a:endParaRPr lang="en-US" sz="3600" dirty="0" smtClean="0"/>
          </a:p>
          <a:p>
            <a:pPr>
              <a:lnSpc>
                <a:spcPct val="90000"/>
              </a:lnSpc>
            </a:pPr>
            <a:r>
              <a:rPr lang="en-US" sz="3600" dirty="0" smtClean="0"/>
              <a:t>Code: a “set” of personal ethical principles which guide an individual’s decision making. </a:t>
            </a:r>
          </a:p>
          <a:p>
            <a:pPr>
              <a:lnSpc>
                <a:spcPct val="90000"/>
              </a:lnSpc>
            </a:pPr>
            <a:r>
              <a:rPr lang="en-US" sz="3600" dirty="0" smtClean="0"/>
              <a:t>Professional code: a set of guidelines for performance and evaluation based on core values and principles of a profession.</a:t>
            </a:r>
          </a:p>
          <a:p>
            <a:pPr>
              <a:buNone/>
            </a:pPr>
            <a:endParaRPr lang="en-US" dirty="0" smtClean="0"/>
          </a:p>
          <a:p>
            <a:pPr>
              <a:buNone/>
            </a:pPr>
            <a:endParaRPr lang="en-US" dirty="0"/>
          </a:p>
        </p:txBody>
      </p:sp>
      <p:pic>
        <p:nvPicPr>
          <p:cNvPr id="4" name="Picture 3" descr="C:\Documents and Settings\dlnelson\Local Settings\Temporary Internet Files\Content.Outlook\EW99C1ZY\WESTCAP LOGO.gif"/>
          <p:cNvPicPr>
            <a:picLocks noChangeAspect="1" noChangeArrowheads="1"/>
          </p:cNvPicPr>
          <p:nvPr/>
        </p:nvPicPr>
        <p:blipFill>
          <a:blip r:embed="rId3" cstate="print">
            <a:extLst>
              <a:ext uri="{28A0092B-C50C-407E-A947-70E740481C1C}">
                <a14:useLocalDpi xmlns:lc="http://schemas.openxmlformats.org/drawingml/2006/lockedCanvas" xmlns:a14="http://schemas.microsoft.com/office/drawing/2010/main" xmlns="" val="0"/>
              </a:ext>
            </a:extLst>
          </a:blip>
          <a:srcRect/>
          <a:stretch>
            <a:fillRect/>
          </a:stretch>
        </p:blipFill>
        <p:spPr bwMode="auto">
          <a:xfrm>
            <a:off x="7086600" y="5715000"/>
            <a:ext cx="1600200" cy="914400"/>
          </a:xfrm>
          <a:prstGeom prst="rect">
            <a:avLst/>
          </a:prstGeom>
          <a:noFill/>
          <a:ln>
            <a:noFill/>
          </a:ln>
          <a:extLst>
            <a:ext uri="{909E8E84-426E-40DD-AFC4-6F175D3DCCD1}">
              <a14:hiddenFill xmlns:lc="http://schemas.openxmlformats.org/drawingml/2006/lockedCanvas" xmlns:a14="http://schemas.microsoft.com/office/drawing/2010/main" xmlns="">
                <a:solidFill>
                  <a:srgbClr val="FFFFFF"/>
                </a:solidFill>
              </a14:hiddenFill>
            </a:ext>
            <a:ext uri="{91240B29-F687-4F45-9708-019B960494DF}">
              <a14:hiddenLine xmlns:lc="http://schemas.openxmlformats.org/drawingml/2006/lockedCanvas"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NASW Code of Ethics</a:t>
            </a:r>
            <a:endParaRPr lang="en-US" dirty="0"/>
          </a:p>
        </p:txBody>
      </p:sp>
      <p:sp>
        <p:nvSpPr>
          <p:cNvPr id="3" name="Content Placeholder 2"/>
          <p:cNvSpPr>
            <a:spLocks noGrp="1"/>
          </p:cNvSpPr>
          <p:nvPr>
            <p:ph sz="quarter" idx="1"/>
          </p:nvPr>
        </p:nvSpPr>
        <p:spPr/>
        <p:txBody>
          <a:bodyPr/>
          <a:lstStyle/>
          <a:p>
            <a:r>
              <a:rPr lang="en-US" dirty="0" smtClean="0"/>
              <a:t>Accepted Standard of Practice for Social Work even if you are not a licensed Social Worker</a:t>
            </a:r>
          </a:p>
          <a:p>
            <a:r>
              <a:rPr lang="en-US" dirty="0" smtClean="0"/>
              <a:t>Ethical Standards and Responsibilities</a:t>
            </a:r>
          </a:p>
          <a:p>
            <a:pPr lvl="1"/>
            <a:r>
              <a:rPr lang="en-US" dirty="0" smtClean="0"/>
              <a:t>To Clients</a:t>
            </a:r>
          </a:p>
          <a:p>
            <a:pPr lvl="1"/>
            <a:r>
              <a:rPr lang="en-US" dirty="0" smtClean="0"/>
              <a:t>To Colleagues</a:t>
            </a:r>
          </a:p>
          <a:p>
            <a:pPr lvl="1"/>
            <a:r>
              <a:rPr lang="en-US" dirty="0" smtClean="0"/>
              <a:t>In Practice Settings</a:t>
            </a:r>
          </a:p>
          <a:p>
            <a:pPr lvl="1"/>
            <a:r>
              <a:rPr lang="en-US" dirty="0" smtClean="0"/>
              <a:t>To the Profession</a:t>
            </a:r>
          </a:p>
          <a:p>
            <a:pPr lvl="1"/>
            <a:r>
              <a:rPr lang="en-US" dirty="0" smtClean="0"/>
              <a:t>To Broader Society</a:t>
            </a:r>
            <a:endParaRPr lang="en-US" dirty="0"/>
          </a:p>
        </p:txBody>
      </p:sp>
      <p:pic>
        <p:nvPicPr>
          <p:cNvPr id="4" name="Picture 3" descr="C:\Documents and Settings\dlnelson\Local Settings\Temporary Internet Files\Content.Outlook\EW99C1ZY\WESTCAP LOGO.gif"/>
          <p:cNvPicPr>
            <a:picLocks noChangeAspect="1" noChangeArrowheads="1"/>
          </p:cNvPicPr>
          <p:nvPr/>
        </p:nvPicPr>
        <p:blipFill>
          <a:blip r:embed="rId3" cstate="print">
            <a:extLst>
              <a:ext uri="{28A0092B-C50C-407E-A947-70E740481C1C}">
                <a14:useLocalDpi xmlns:lc="http://schemas.openxmlformats.org/drawingml/2006/lockedCanvas" xmlns:a14="http://schemas.microsoft.com/office/drawing/2010/main" xmlns="" val="0"/>
              </a:ext>
            </a:extLst>
          </a:blip>
          <a:srcRect/>
          <a:stretch>
            <a:fillRect/>
          </a:stretch>
        </p:blipFill>
        <p:spPr bwMode="auto">
          <a:xfrm>
            <a:off x="7086600" y="5715000"/>
            <a:ext cx="1600200" cy="914400"/>
          </a:xfrm>
          <a:prstGeom prst="rect">
            <a:avLst/>
          </a:prstGeom>
          <a:noFill/>
          <a:ln>
            <a:noFill/>
          </a:ln>
          <a:extLst>
            <a:ext uri="{909E8E84-426E-40DD-AFC4-6F175D3DCCD1}">
              <a14:hiddenFill xmlns:lc="http://schemas.openxmlformats.org/drawingml/2006/lockedCanvas" xmlns:a14="http://schemas.microsoft.com/office/drawing/2010/main" xmlns="">
                <a:solidFill>
                  <a:srgbClr val="FFFFFF"/>
                </a:solidFill>
              </a14:hiddenFill>
            </a:ext>
            <a:ext uri="{91240B29-F687-4F45-9708-019B960494DF}">
              <a14:hiddenLine xmlns:lc="http://schemas.openxmlformats.org/drawingml/2006/lockedCanvas"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NASW Core Values </a:t>
            </a:r>
            <a:endParaRPr lang="en-US" dirty="0"/>
          </a:p>
        </p:txBody>
      </p:sp>
      <p:sp>
        <p:nvSpPr>
          <p:cNvPr id="3" name="Content Placeholder 2"/>
          <p:cNvSpPr>
            <a:spLocks noGrp="1"/>
          </p:cNvSpPr>
          <p:nvPr>
            <p:ph sz="quarter" idx="1"/>
          </p:nvPr>
        </p:nvSpPr>
        <p:spPr/>
        <p:txBody>
          <a:bodyPr>
            <a:normAutofit/>
          </a:bodyPr>
          <a:lstStyle/>
          <a:p>
            <a:pPr>
              <a:lnSpc>
                <a:spcPct val="90000"/>
              </a:lnSpc>
            </a:pPr>
            <a:r>
              <a:rPr lang="en-US" dirty="0" smtClean="0"/>
              <a:t>Service – helping people in need</a:t>
            </a:r>
          </a:p>
          <a:p>
            <a:pPr>
              <a:lnSpc>
                <a:spcPct val="90000"/>
              </a:lnSpc>
            </a:pPr>
            <a:r>
              <a:rPr lang="en-US" dirty="0" smtClean="0"/>
              <a:t>Social Justice – challenge injustice</a:t>
            </a:r>
          </a:p>
          <a:p>
            <a:pPr>
              <a:lnSpc>
                <a:spcPct val="90000"/>
              </a:lnSpc>
            </a:pPr>
            <a:r>
              <a:rPr lang="en-US" dirty="0" smtClean="0"/>
              <a:t>Dignity &amp; Worth of the Person – respect for each individual</a:t>
            </a:r>
          </a:p>
          <a:p>
            <a:pPr>
              <a:lnSpc>
                <a:spcPct val="90000"/>
              </a:lnSpc>
            </a:pPr>
            <a:r>
              <a:rPr lang="en-US" dirty="0" smtClean="0"/>
              <a:t>Importance of Human Relationships – recognition and support </a:t>
            </a:r>
          </a:p>
          <a:p>
            <a:pPr>
              <a:lnSpc>
                <a:spcPct val="90000"/>
              </a:lnSpc>
            </a:pPr>
            <a:r>
              <a:rPr lang="en-US" dirty="0" smtClean="0"/>
              <a:t>Integrity – act honestly and responsibly</a:t>
            </a:r>
          </a:p>
          <a:p>
            <a:pPr>
              <a:lnSpc>
                <a:spcPct val="90000"/>
              </a:lnSpc>
            </a:pPr>
            <a:r>
              <a:rPr lang="en-US" dirty="0" smtClean="0"/>
              <a:t>Competence – increase knowledge</a:t>
            </a:r>
          </a:p>
          <a:p>
            <a:pPr>
              <a:buNone/>
            </a:pPr>
            <a:endParaRPr lang="en-US" dirty="0" smtClean="0"/>
          </a:p>
        </p:txBody>
      </p:sp>
      <p:pic>
        <p:nvPicPr>
          <p:cNvPr id="4" name="Picture 3" descr="C:\Documents and Settings\dlnelson\Local Settings\Temporary Internet Files\Content.Outlook\EW99C1ZY\WESTCAP LOGO.gif"/>
          <p:cNvPicPr>
            <a:picLocks noChangeAspect="1" noChangeArrowheads="1"/>
          </p:cNvPicPr>
          <p:nvPr/>
        </p:nvPicPr>
        <p:blipFill>
          <a:blip r:embed="rId3" cstate="print">
            <a:extLst>
              <a:ext uri="{28A0092B-C50C-407E-A947-70E740481C1C}">
                <a14:useLocalDpi xmlns:lc="http://schemas.openxmlformats.org/drawingml/2006/lockedCanvas" xmlns:a14="http://schemas.microsoft.com/office/drawing/2010/main" xmlns="" val="0"/>
              </a:ext>
            </a:extLst>
          </a:blip>
          <a:srcRect/>
          <a:stretch>
            <a:fillRect/>
          </a:stretch>
        </p:blipFill>
        <p:spPr bwMode="auto">
          <a:xfrm>
            <a:off x="7543800" y="6019800"/>
            <a:ext cx="1143000" cy="609600"/>
          </a:xfrm>
          <a:prstGeom prst="rect">
            <a:avLst/>
          </a:prstGeom>
          <a:noFill/>
          <a:ln>
            <a:noFill/>
          </a:ln>
          <a:extLst>
            <a:ext uri="{909E8E84-426E-40DD-AFC4-6F175D3DCCD1}">
              <a14:hiddenFill xmlns:lc="http://schemas.openxmlformats.org/drawingml/2006/lockedCanvas" xmlns:a14="http://schemas.microsoft.com/office/drawing/2010/main" xmlns="">
                <a:solidFill>
                  <a:srgbClr val="FFFFFF"/>
                </a:solidFill>
              </a14:hiddenFill>
            </a:ext>
            <a:ext uri="{91240B29-F687-4F45-9708-019B960494DF}">
              <a14:hiddenLine xmlns:lc="http://schemas.openxmlformats.org/drawingml/2006/lockedCanvas"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Boundaries?</a:t>
            </a:r>
            <a:endParaRPr lang="en-US" dirty="0"/>
          </a:p>
        </p:txBody>
      </p:sp>
      <p:sp>
        <p:nvSpPr>
          <p:cNvPr id="3" name="Content Placeholder 2"/>
          <p:cNvSpPr>
            <a:spLocks noGrp="1"/>
          </p:cNvSpPr>
          <p:nvPr>
            <p:ph sz="quarter" idx="1"/>
          </p:nvPr>
        </p:nvSpPr>
        <p:spPr/>
        <p:txBody>
          <a:bodyPr>
            <a:normAutofit/>
          </a:bodyPr>
          <a:lstStyle/>
          <a:p>
            <a:pPr marL="0" indent="0">
              <a:spcBef>
                <a:spcPts val="0"/>
              </a:spcBef>
            </a:pPr>
            <a:r>
              <a:rPr lang="en-US" sz="3200" dirty="0" smtClean="0"/>
              <a:t> </a:t>
            </a:r>
            <a:r>
              <a:rPr lang="en-US" sz="4000" dirty="0" smtClean="0"/>
              <a:t>Clearly established limits that allow for safe connections between service providers and their clients</a:t>
            </a:r>
          </a:p>
          <a:p>
            <a:pPr marL="0" indent="0">
              <a:spcBef>
                <a:spcPts val="0"/>
              </a:spcBef>
            </a:pPr>
            <a:r>
              <a:rPr lang="en-US" sz="4000" dirty="0" smtClean="0"/>
              <a:t> Understanding of the limits and responsibilities of your role as a service provider</a:t>
            </a:r>
          </a:p>
          <a:p>
            <a:pPr marL="0" indent="0">
              <a:spcBef>
                <a:spcPts val="0"/>
              </a:spcBef>
            </a:pPr>
            <a:endParaRPr lang="en-US" sz="3200" dirty="0" smtClean="0"/>
          </a:p>
        </p:txBody>
      </p:sp>
      <p:pic>
        <p:nvPicPr>
          <p:cNvPr id="4" name="Picture 3" descr="C:\Documents and Settings\dlnelson\Local Settings\Temporary Internet Files\Content.Outlook\EW99C1ZY\WESTCAP LOGO.gif"/>
          <p:cNvPicPr>
            <a:picLocks noChangeAspect="1" noChangeArrowheads="1"/>
          </p:cNvPicPr>
          <p:nvPr/>
        </p:nvPicPr>
        <p:blipFill>
          <a:blip r:embed="rId3" cstate="print">
            <a:extLst>
              <a:ext uri="{28A0092B-C50C-407E-A947-70E740481C1C}">
                <a14:useLocalDpi xmlns:lc="http://schemas.openxmlformats.org/drawingml/2006/lockedCanvas" xmlns:a14="http://schemas.microsoft.com/office/drawing/2010/main" xmlns="" val="0"/>
              </a:ext>
            </a:extLst>
          </a:blip>
          <a:srcRect/>
          <a:stretch>
            <a:fillRect/>
          </a:stretch>
        </p:blipFill>
        <p:spPr bwMode="auto">
          <a:xfrm>
            <a:off x="7086600" y="5715000"/>
            <a:ext cx="1600200" cy="914400"/>
          </a:xfrm>
          <a:prstGeom prst="rect">
            <a:avLst/>
          </a:prstGeom>
          <a:noFill/>
          <a:ln>
            <a:noFill/>
          </a:ln>
          <a:extLst>
            <a:ext uri="{909E8E84-426E-40DD-AFC4-6F175D3DCCD1}">
              <a14:hiddenFill xmlns:lc="http://schemas.openxmlformats.org/drawingml/2006/lockedCanvas" xmlns:a14="http://schemas.microsoft.com/office/drawing/2010/main" xmlns="">
                <a:solidFill>
                  <a:srgbClr val="FFFFFF"/>
                </a:solidFill>
              </a14:hiddenFill>
            </a:ext>
            <a:ext uri="{91240B29-F687-4F45-9708-019B960494DF}">
              <a14:hiddenLine xmlns:lc="http://schemas.openxmlformats.org/drawingml/2006/lockedCanvas"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Boundaries</a:t>
            </a:r>
            <a:endParaRPr lang="en-US" dirty="0"/>
          </a:p>
        </p:txBody>
      </p:sp>
      <p:sp>
        <p:nvSpPr>
          <p:cNvPr id="3" name="Content Placeholder 2"/>
          <p:cNvSpPr>
            <a:spLocks noGrp="1"/>
          </p:cNvSpPr>
          <p:nvPr>
            <p:ph sz="quarter" idx="1"/>
          </p:nvPr>
        </p:nvSpPr>
        <p:spPr/>
        <p:txBody>
          <a:bodyPr>
            <a:normAutofit fontScale="92500"/>
          </a:bodyPr>
          <a:lstStyle/>
          <a:p>
            <a:r>
              <a:rPr lang="en-US" dirty="0" smtClean="0"/>
              <a:t>Role modeling healthy communication and professional relationships</a:t>
            </a:r>
          </a:p>
          <a:p>
            <a:r>
              <a:rPr lang="en-US" dirty="0" smtClean="0"/>
              <a:t>Avoiding “rescuer” role</a:t>
            </a:r>
          </a:p>
          <a:p>
            <a:r>
              <a:rPr lang="en-US" dirty="0" smtClean="0"/>
              <a:t>Staying focused on your responsibilities to the client &amp; provision of appropriate services to the client</a:t>
            </a:r>
          </a:p>
          <a:p>
            <a:r>
              <a:rPr lang="en-US" dirty="0" smtClean="0"/>
              <a:t>Avoiding compassion fatigue (burn-out)</a:t>
            </a:r>
          </a:p>
          <a:p>
            <a:r>
              <a:rPr lang="en-US" dirty="0" smtClean="0"/>
              <a:t>Maintaining healthy, functioning team (if working with other providers)</a:t>
            </a:r>
          </a:p>
          <a:p>
            <a:r>
              <a:rPr lang="en-US" dirty="0" smtClean="0"/>
              <a:t>Maintaining physical and emotional health and safety</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Awareness </a:t>
            </a:r>
            <a:endParaRPr lang="en-US" dirty="0"/>
          </a:p>
        </p:txBody>
      </p:sp>
      <p:sp>
        <p:nvSpPr>
          <p:cNvPr id="3" name="Content Placeholder 2"/>
          <p:cNvSpPr>
            <a:spLocks noGrp="1"/>
          </p:cNvSpPr>
          <p:nvPr>
            <p:ph sz="quarter" idx="1"/>
          </p:nvPr>
        </p:nvSpPr>
        <p:spPr/>
        <p:txBody>
          <a:bodyPr>
            <a:noAutofit/>
          </a:bodyPr>
          <a:lstStyle/>
          <a:p>
            <a:r>
              <a:rPr lang="en-US" sz="4000" dirty="0" smtClean="0"/>
              <a:t>Understanding your own needs</a:t>
            </a:r>
          </a:p>
          <a:p>
            <a:r>
              <a:rPr lang="en-US" sz="4000" dirty="0" smtClean="0"/>
              <a:t>Understanding your role as a professional</a:t>
            </a:r>
          </a:p>
          <a:p>
            <a:r>
              <a:rPr lang="en-US" sz="4000" dirty="0" smtClean="0"/>
              <a:t>Staying focused on the job at hand</a:t>
            </a:r>
          </a:p>
          <a:p>
            <a:r>
              <a:rPr lang="en-US" sz="4000" dirty="0" smtClean="0"/>
              <a:t>Taking care of your emotional and physical health</a:t>
            </a:r>
          </a:p>
          <a:p>
            <a:r>
              <a:rPr lang="en-US" sz="4000" dirty="0" smtClean="0"/>
              <a:t>Establishing clear limits</a:t>
            </a:r>
            <a:endParaRPr lang="en-US" sz="4000" dirty="0"/>
          </a:p>
        </p:txBody>
      </p:sp>
      <p:pic>
        <p:nvPicPr>
          <p:cNvPr id="4" name="Picture 3" descr="C:\Documents and Settings\dlnelson\Local Settings\Temporary Internet Files\Content.Outlook\EW99C1ZY\WESTCAP LOGO.gif"/>
          <p:cNvPicPr>
            <a:picLocks noChangeAspect="1" noChangeArrowheads="1"/>
          </p:cNvPicPr>
          <p:nvPr/>
        </p:nvPicPr>
        <p:blipFill>
          <a:blip r:embed="rId3" cstate="print">
            <a:extLst>
              <a:ext uri="{28A0092B-C50C-407E-A947-70E740481C1C}">
                <a14:useLocalDpi xmlns:lc="http://schemas.openxmlformats.org/drawingml/2006/lockedCanvas" xmlns:a14="http://schemas.microsoft.com/office/drawing/2010/main" xmlns="" val="0"/>
              </a:ext>
            </a:extLst>
          </a:blip>
          <a:srcRect/>
          <a:stretch>
            <a:fillRect/>
          </a:stretch>
        </p:blipFill>
        <p:spPr bwMode="auto">
          <a:xfrm>
            <a:off x="7086600" y="5715000"/>
            <a:ext cx="1600200" cy="914400"/>
          </a:xfrm>
          <a:prstGeom prst="rect">
            <a:avLst/>
          </a:prstGeom>
          <a:noFill/>
          <a:ln>
            <a:noFill/>
          </a:ln>
          <a:extLst>
            <a:ext uri="{909E8E84-426E-40DD-AFC4-6F175D3DCCD1}">
              <a14:hiddenFill xmlns:lc="http://schemas.openxmlformats.org/drawingml/2006/lockedCanvas" xmlns:a14="http://schemas.microsoft.com/office/drawing/2010/main" xmlns="">
                <a:solidFill>
                  <a:srgbClr val="FFFFFF"/>
                </a:solidFill>
              </a14:hiddenFill>
            </a:ext>
            <a:ext uri="{91240B29-F687-4F45-9708-019B960494DF}">
              <a14:hiddenLine xmlns:lc="http://schemas.openxmlformats.org/drawingml/2006/lockedCanvas"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Boundary Crossings and Violations</a:t>
            </a:r>
            <a:endParaRPr lang="en-US" dirty="0"/>
          </a:p>
        </p:txBody>
      </p:sp>
      <p:sp>
        <p:nvSpPr>
          <p:cNvPr id="3" name="Content Placeholder 2"/>
          <p:cNvSpPr>
            <a:spLocks noGrp="1"/>
          </p:cNvSpPr>
          <p:nvPr>
            <p:ph sz="quarter" idx="1"/>
          </p:nvPr>
        </p:nvSpPr>
        <p:spPr/>
        <p:txBody>
          <a:bodyPr/>
          <a:lstStyle/>
          <a:p>
            <a:r>
              <a:rPr lang="en-US" sz="4000" dirty="0" smtClean="0"/>
              <a:t>Intimate Relationships</a:t>
            </a:r>
          </a:p>
          <a:p>
            <a:r>
              <a:rPr lang="en-US" sz="4000" dirty="0" smtClean="0"/>
              <a:t>Personal Benefit</a:t>
            </a:r>
          </a:p>
          <a:p>
            <a:r>
              <a:rPr lang="en-US" sz="4000" dirty="0" smtClean="0"/>
              <a:t>Emotional and Dependency Needs</a:t>
            </a:r>
          </a:p>
          <a:p>
            <a:r>
              <a:rPr lang="en-US" sz="4000" dirty="0" smtClean="0"/>
              <a:t>Altruism</a:t>
            </a:r>
          </a:p>
          <a:p>
            <a:r>
              <a:rPr lang="en-US" sz="4000" dirty="0" smtClean="0"/>
              <a:t>Unavoidable Circumstances</a:t>
            </a:r>
            <a:endParaRPr lang="en-US" sz="4000" dirty="0"/>
          </a:p>
        </p:txBody>
      </p:sp>
      <p:pic>
        <p:nvPicPr>
          <p:cNvPr id="4" name="Picture 3" descr="C:\Documents and Settings\dlnelson\Local Settings\Temporary Internet Files\Content.Outlook\EW99C1ZY\WESTCAP LOGO.gif"/>
          <p:cNvPicPr>
            <a:picLocks noChangeAspect="1" noChangeArrowheads="1"/>
          </p:cNvPicPr>
          <p:nvPr/>
        </p:nvPicPr>
        <p:blipFill>
          <a:blip r:embed="rId3" cstate="print">
            <a:extLst>
              <a:ext uri="{28A0092B-C50C-407E-A947-70E740481C1C}">
                <a14:useLocalDpi xmlns:lc="http://schemas.openxmlformats.org/drawingml/2006/lockedCanvas" xmlns:a14="http://schemas.microsoft.com/office/drawing/2010/main" xmlns="" val="0"/>
              </a:ext>
            </a:extLst>
          </a:blip>
          <a:srcRect/>
          <a:stretch>
            <a:fillRect/>
          </a:stretch>
        </p:blipFill>
        <p:spPr bwMode="auto">
          <a:xfrm>
            <a:off x="7086600" y="5715000"/>
            <a:ext cx="1600200" cy="914400"/>
          </a:xfrm>
          <a:prstGeom prst="rect">
            <a:avLst/>
          </a:prstGeom>
          <a:noFill/>
          <a:ln>
            <a:noFill/>
          </a:ln>
          <a:extLst>
            <a:ext uri="{909E8E84-426E-40DD-AFC4-6F175D3DCCD1}">
              <a14:hiddenFill xmlns:lc="http://schemas.openxmlformats.org/drawingml/2006/lockedCanvas" xmlns:a14="http://schemas.microsoft.com/office/drawing/2010/main" xmlns="">
                <a:solidFill>
                  <a:srgbClr val="FFFFFF"/>
                </a:solidFill>
              </a14:hiddenFill>
            </a:ext>
            <a:ext uri="{91240B29-F687-4F45-9708-019B960494DF}">
              <a14:hiddenLine xmlns:lc="http://schemas.openxmlformats.org/drawingml/2006/lockedCanvas"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901</TotalTime>
  <Words>1905</Words>
  <Application>Microsoft Office PowerPoint</Application>
  <PresentationFormat>On-screen Show (4:3)</PresentationFormat>
  <Paragraphs>193</Paragraphs>
  <Slides>21</Slides>
  <Notes>13</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Median</vt:lpstr>
      <vt:lpstr>Ethics and Boundaries  in helping professions</vt:lpstr>
      <vt:lpstr>What are Ethics?</vt:lpstr>
      <vt:lpstr>Definitions</vt:lpstr>
      <vt:lpstr>NASW Code of Ethics</vt:lpstr>
      <vt:lpstr>NASW Core Values </vt:lpstr>
      <vt:lpstr>What are Boundaries?</vt:lpstr>
      <vt:lpstr>Importance of Boundaries</vt:lpstr>
      <vt:lpstr>Awareness </vt:lpstr>
      <vt:lpstr>Boundary Crossings and Violations</vt:lpstr>
      <vt:lpstr>Consequences of Poor Boundaries</vt:lpstr>
      <vt:lpstr>Why is it difficult to establish/maintain boundaries?</vt:lpstr>
      <vt:lpstr>Dual Relationships</vt:lpstr>
      <vt:lpstr>Questions to Ask in Examining Potential Boundary Issues:</vt:lpstr>
      <vt:lpstr>Signs of Boundary Issues</vt:lpstr>
      <vt:lpstr>Creating &amp; Maintaining Boundaries</vt:lpstr>
      <vt:lpstr>Creating &amp; Maintaining Boundaries</vt:lpstr>
      <vt:lpstr>Creating &amp; Maintaining Boundaries</vt:lpstr>
      <vt:lpstr>Scenario</vt:lpstr>
      <vt:lpstr>Scenario</vt:lpstr>
      <vt:lpstr>Scenario</vt:lpstr>
      <vt:lpstr>Resources &amp; Contact Info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Ethics and Boundaries  for Case Managers</dc:title>
  <dc:creator>Robyn Thibado</dc:creator>
  <cp:lastModifiedBy>Robyn Thibado</cp:lastModifiedBy>
  <cp:revision>72</cp:revision>
  <dcterms:created xsi:type="dcterms:W3CDTF">2013-07-21T19:43:11Z</dcterms:created>
  <dcterms:modified xsi:type="dcterms:W3CDTF">2014-09-16T15:06:09Z</dcterms:modified>
</cp:coreProperties>
</file>